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2007"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74588" autoAdjust="0"/>
  </p:normalViewPr>
  <p:slideViewPr>
    <p:cSldViewPr showGuides="1">
      <p:cViewPr varScale="1">
        <p:scale>
          <a:sx n="68" d="100"/>
          <a:sy n="68" d="100"/>
        </p:scale>
        <p:origin x="1085" y="62"/>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69" d="100"/>
          <a:sy n="69" d="100"/>
        </p:scale>
        <p:origin x="3082" y="134"/>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2020/3/16</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一个节点可能实际上属于通信公司所有，因特网服务提供者可以租借其空间来提供服务。一个节点通常包含路由器，数字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回顾第</a:t>
            </a:r>
            <a:r>
              <a:rPr lang="en-US" altLang="zh-CN" dirty="0"/>
              <a:t>30-31</a:t>
            </a:r>
            <a:r>
              <a:rPr lang="zh-CN" altLang="en-US" dirty="0"/>
              <a:t>张幻灯片</a:t>
            </a:r>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6CD4732-BCA8-49F9-8181-CC26BA0F7BAB}" type="slidenum">
              <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66788" rtl="0" eaLnBrk="1" fontAlgn="auto" latinLnBrk="0" hangingPunct="1">
                <a:lnSpc>
                  <a:spcPct val="100000"/>
                </a:lnSpc>
                <a:spcBef>
                  <a:spcPts val="0"/>
                </a:spcBef>
                <a:spcAft>
                  <a:spcPts val="0"/>
                </a:spcAft>
                <a:buClrTx/>
                <a:buSzTx/>
                <a:buFontTx/>
                <a:buNone/>
                <a:tabLst/>
                <a:defRPr/>
              </a:pPr>
              <a:t>54</a:t>
            </a:fld>
            <a:endPar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550691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6.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
        <p:nvSpPr>
          <p:cNvPr id="6" name="Text Box 7">
            <a:extLst>
              <a:ext uri="{FF2B5EF4-FFF2-40B4-BE49-F238E27FC236}">
                <a16:creationId xmlns:a16="http://schemas.microsoft.com/office/drawing/2014/main" id="{3610B81F-08FB-476B-9519-F27E2501CC8D}"/>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97"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控制消息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特定的消息发出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当消息被接收到时特定的动作产生，或者产生其它事件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互联网上所有的通信活动均由协议来控制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发送与接收消息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及消息传输与接收时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518"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lang="en-US" altLang="zh-CN" dirty="0">
                <a:latin typeface="+mn-ea"/>
                <a:ea typeface="+mn-ea"/>
              </a:rPr>
              <a:t>Kasun </a:t>
            </a:r>
            <a:r>
              <a:rPr lang="en-US" altLang="zh-CN" dirty="0" err="1">
                <a:latin typeface="+mn-ea"/>
                <a:ea typeface="+mn-ea"/>
              </a:rPr>
              <a:t>Indrasiri</a:t>
            </a:r>
            <a:r>
              <a:rPr lang="en-US" altLang="zh-CN" dirty="0">
                <a:latin typeface="+mn-ea"/>
                <a:ea typeface="+mn-ea"/>
              </a:rPr>
              <a:t> and </a:t>
            </a:r>
            <a:r>
              <a:rPr lang="en-US" altLang="zh-CN" dirty="0" err="1">
                <a:latin typeface="+mn-ea"/>
                <a:ea typeface="+mn-ea"/>
              </a:rPr>
              <a:t>Danesh</a:t>
            </a:r>
            <a:r>
              <a:rPr lang="en-US" altLang="zh-CN" dirty="0">
                <a:latin typeface="+mn-ea"/>
                <a:ea typeface="+mn-ea"/>
              </a:rPr>
              <a:t> </a:t>
            </a:r>
            <a:r>
              <a:rPr lang="en-US" altLang="zh-CN" dirty="0" err="1">
                <a:latin typeface="+mn-ea"/>
                <a:ea typeface="+mn-ea"/>
              </a:rPr>
              <a:t>Kuruppu</a:t>
            </a:r>
            <a:r>
              <a:rPr lang="en-US" altLang="zh-CN" dirty="0">
                <a:latin typeface="+mn-ea"/>
                <a:ea typeface="+mn-ea"/>
              </a:rPr>
              <a:t>, </a:t>
            </a:r>
            <a:r>
              <a:rPr lang="en-US" altLang="zh-CN" dirty="0" err="1">
                <a:latin typeface="+mn-ea"/>
                <a:ea typeface="+mn-ea"/>
              </a:rPr>
              <a:t>gRPC</a:t>
            </a:r>
            <a:r>
              <a:rPr lang="en-US" altLang="zh-CN" dirty="0">
                <a:latin typeface="+mn-ea"/>
                <a:ea typeface="+mn-ea"/>
              </a:rPr>
              <a:t>: Up and Running Building Cloud Native Applications with Go and Java for Docker and Kubernetes, O’Reilly, 2020</a:t>
            </a:r>
            <a:endParaRPr kumimoji="0" lang="zh-CN" altLang="en-US" dirty="0">
              <a:latin typeface="+mn-ea"/>
              <a:ea typeface="+mn-ea"/>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a:t>
            </a:r>
            <a:r>
              <a:rPr lang="en-US" altLang="zh-CN" sz="2800" dirty="0">
                <a:solidFill>
                  <a:srgbClr val="000099"/>
                </a:solidFill>
              </a:rPr>
              <a:t>(</a:t>
            </a:r>
            <a:r>
              <a:rPr lang="en-US" altLang="zh-CN" sz="2800" dirty="0" err="1">
                <a:solidFill>
                  <a:srgbClr val="000099"/>
                </a:solidFill>
              </a:rPr>
              <a:t>WireShark</a:t>
            </a:r>
            <a:r>
              <a:rPr lang="en-US" altLang="zh-CN" sz="2800" dirty="0">
                <a:solidFill>
                  <a:srgbClr val="000099"/>
                </a:solidFill>
              </a:rPr>
              <a:t>)</a:t>
            </a:r>
            <a:r>
              <a:rPr lang="zh-CN" altLang="en-US" sz="2800" dirty="0">
                <a:solidFill>
                  <a:srgbClr val="000099"/>
                </a:solidFill>
              </a:rPr>
              <a:t>、多写代码</a:t>
            </a:r>
            <a:r>
              <a:rPr lang="en-US" altLang="zh-CN" sz="2800" dirty="0">
                <a:solidFill>
                  <a:srgbClr val="000099"/>
                </a:solidFill>
              </a:rPr>
              <a:t>(VS2019 Community)</a:t>
            </a: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教学过程成为增长知识、钻研学术的乐之者之旅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t>
            </a:r>
            <a:r>
              <a:rPr lang="zh-CN" altLang="en-US" sz="2000" dirty="0">
                <a:solidFill>
                  <a:srgbClr val="000099"/>
                </a:solidFill>
                <a:latin typeface="+mn-ea"/>
                <a:ea typeface="+mn-ea"/>
              </a:rPr>
              <a:t>亦称</a:t>
            </a:r>
            <a:r>
              <a:rPr lang="en-US" altLang="zh-CN" sz="2000" dirty="0" err="1">
                <a:solidFill>
                  <a:srgbClr val="000099"/>
                </a:solidFill>
                <a:latin typeface="+mn-ea"/>
                <a:ea typeface="+mn-ea"/>
              </a:rPr>
              <a:t>mai</a:t>
            </a:r>
            <a:r>
              <a:rPr lang="en-US" altLang="zh-CN" sz="2000" dirty="0">
                <a:solidFill>
                  <a:srgbClr val="000099"/>
                </a:solidFill>
                <a:latin typeface="+mn-ea"/>
                <a:ea typeface="+mn-ea"/>
              </a:rPr>
              <a:t>)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分组交换的网络时延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C62DBE-5050-4086-A081-602507E603B5}" type="slidenum">
              <a:rPr kumimoji="0" lang="en-US" altLang="zh-CN" sz="1200" b="0" i="0" u="none" strike="noStrike" kern="1200" cap="none" spc="0" normalizeH="0" baseline="0" noProof="0" smtClean="0">
                <a:ln>
                  <a:noFill/>
                </a:ln>
                <a:solidFill>
                  <a:srgbClr val="FFF65C"/>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srgbClr val="FFF65C"/>
              </a:solidFill>
              <a:effectLst/>
              <a:uLnTx/>
              <a:uFillTx/>
              <a:latin typeface="Tahoma" panose="020B0604030504040204" pitchFamily="34" charset="0"/>
              <a:ea typeface="MS PGothic" panose="020B0600070205080204" pitchFamily="34" charset="-128"/>
              <a:cs typeface="+mn-cs"/>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dirty="0">
                <a:latin typeface="+mn-ea"/>
                <a:ea typeface="+mn-ea"/>
              </a:rPr>
              <a:t>: </a:t>
            </a:r>
            <a:r>
              <a:rPr lang="zh-CN" altLang="en-US" sz="2400" dirty="0">
                <a:latin typeface="+mn-ea"/>
                <a:ea typeface="+mn-ea"/>
              </a:rPr>
              <a:t>链路带宽</a:t>
            </a:r>
            <a:r>
              <a:rPr lang="en-US" altLang="zh-CN" sz="2400" dirty="0">
                <a:latin typeface="+mn-ea"/>
                <a:ea typeface="+mn-ea"/>
              </a:rPr>
              <a:t> (bps)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dirty="0">
                <a:latin typeface="+mn-ea"/>
                <a:ea typeface="+mn-ea"/>
              </a:rPr>
              <a:t>: </a:t>
            </a:r>
            <a:r>
              <a:rPr lang="zh-CN" altLang="en-US" sz="2400" dirty="0">
                <a:latin typeface="+mn-ea"/>
                <a:ea typeface="+mn-ea"/>
              </a:rPr>
              <a:t>分组长度 </a:t>
            </a:r>
            <a:r>
              <a:rPr lang="en-US" altLang="zh-CN" sz="2400" dirty="0">
                <a:latin typeface="+mn-ea"/>
                <a:ea typeface="+mn-ea"/>
              </a:rPr>
              <a:t>(</a:t>
            </a:r>
            <a:r>
              <a:rPr lang="zh-CN" altLang="en-US" sz="2400" dirty="0">
                <a:latin typeface="+mn-ea"/>
                <a:ea typeface="+mn-ea"/>
              </a:rPr>
              <a:t>比特</a:t>
            </a:r>
            <a:r>
              <a:rPr lang="en-US" altLang="zh-CN" sz="2400" dirty="0">
                <a:latin typeface="+mn-ea"/>
                <a:ea typeface="+mn-ea"/>
              </a:rPr>
              <a:t>)</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dirty="0">
                <a:latin typeface="+mn-ea"/>
                <a:ea typeface="+mn-ea"/>
              </a:rPr>
              <a:t>: </a:t>
            </a:r>
            <a:r>
              <a:rPr lang="zh-CN" altLang="en-US" sz="2400" dirty="0">
                <a:latin typeface="+mn-ea"/>
                <a:ea typeface="+mn-ea"/>
              </a:rPr>
              <a:t>平均分组到达率 </a:t>
            </a:r>
            <a:r>
              <a:rPr lang="en-US" altLang="zh-CN" sz="2400" dirty="0">
                <a:latin typeface="+mn-ea"/>
                <a:ea typeface="+mn-ea"/>
              </a:rPr>
              <a:t>(average packet arrival rate)</a:t>
            </a: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队列延时</a:t>
            </a:r>
            <a:r>
              <a:rPr lang="en-US" altLang="zh-CN" sz="4000" dirty="0">
                <a:latin typeface="+mj-ea"/>
                <a:ea typeface="+mj-ea"/>
              </a:rPr>
              <a:t> (</a:t>
            </a:r>
            <a:r>
              <a:rPr lang="zh-CN" altLang="en-US" sz="4000" dirty="0">
                <a:latin typeface="+mj-ea"/>
                <a:ea typeface="+mj-ea"/>
              </a:rPr>
              <a:t>回望</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lang="zh-CN" altLang="en-US" sz="2000" dirty="0">
                <a:solidFill>
                  <a:srgbClr val="000099"/>
                </a:solidFill>
                <a:latin typeface="+mn-ea"/>
                <a:ea typeface="+mn-ea"/>
              </a:rPr>
              <a:t>流量强度</a:t>
            </a:r>
            <a:r>
              <a:rPr lang="en-US" altLang="zh-CN" sz="2000" dirty="0">
                <a:solidFill>
                  <a:srgbClr val="000099"/>
                </a:solidFill>
                <a:latin typeface="+mn-ea"/>
                <a:ea typeface="+mn-ea"/>
              </a:rPr>
              <a:t>(</a:t>
            </a:r>
            <a:r>
              <a:rPr kumimoji="0" lang="en-US" altLang="zh-CN" sz="2000" b="0" i="0" u="none" strike="noStrike" kern="1200" cap="none" spc="0" normalizeH="0" baseline="0" noProof="0" dirty="0">
                <a:ln>
                  <a:noFill/>
                </a:ln>
                <a:solidFill>
                  <a:srgbClr val="000099"/>
                </a:solidFill>
                <a:effectLst/>
                <a:uLnTx/>
                <a:uFillTx/>
                <a:latin typeface="+mn-ea"/>
                <a:ea typeface="+mn-ea"/>
                <a:cs typeface="+mn-cs"/>
              </a:rPr>
              <a:t>traffic intensity) </a:t>
            </a:r>
          </a:p>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mn-ea"/>
                <a:ea typeface="+mn-ea"/>
                <a:cs typeface="+mn-cs"/>
              </a:rPr>
              <a:t>= </a:t>
            </a:r>
            <a:r>
              <a:rPr kumimoji="0" lang="en-US" altLang="zh-CN" sz="20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241107"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a:t>
            </a:r>
            <a:r>
              <a:rPr kumimoji="0" lang="en-US" altLang="zh-CN" sz="24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 0</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lang="zh-CN" altLang="en-US" dirty="0">
                <a:solidFill>
                  <a:srgbClr val="000099"/>
                </a:solidFill>
                <a:latin typeface="+mn-ea"/>
                <a:ea typeface="+mn-ea"/>
              </a:rPr>
              <a:t>平均队列时延小</a:t>
            </a:r>
            <a:endParaRPr kumimoji="0" lang="en-US" altLang="zh-CN" sz="2400" b="0" i="0" u="none" strike="noStrike" kern="1200" cap="none" spc="0" normalizeH="0" baseline="0" noProof="0" dirty="0">
              <a:ln>
                <a:noFill/>
              </a:ln>
              <a:solidFill>
                <a:srgbClr val="000099"/>
              </a:solidFill>
              <a:effectLst/>
              <a:uLnTx/>
              <a:uFillTx/>
              <a:latin typeface="+mn-ea"/>
              <a:ea typeface="+mn-ea"/>
              <a:cs typeface="+mn-cs"/>
            </a:endParaRPr>
          </a:p>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 </a:t>
            </a:r>
            <a:r>
              <a:rPr kumimoji="0" lang="en-US" altLang="zh-CN" sz="24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 1</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平均队列时延大</a:t>
            </a:r>
            <a:endParaRPr kumimoji="0" lang="en-US" altLang="zh-CN" sz="2400" b="0" i="0" u="none" strike="noStrike" kern="1200" cap="none" spc="0" normalizeH="0" baseline="0" noProof="0" dirty="0">
              <a:ln>
                <a:noFill/>
              </a:ln>
              <a:solidFill>
                <a:srgbClr val="000099"/>
              </a:solidFill>
              <a:effectLst/>
              <a:uLnTx/>
              <a:uFillTx/>
              <a:latin typeface="+mn-ea"/>
              <a:ea typeface="+mn-ea"/>
              <a:cs typeface="+mn-cs"/>
            </a:endParaRPr>
          </a:p>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La/R </a:t>
            </a:r>
            <a:r>
              <a:rPr kumimoji="0" lang="en-US" altLang="zh-CN" sz="2400" b="0"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&gt; 1</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到达的</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en-US" altLang="ja-JP" sz="2400" b="0" i="0" u="none" strike="noStrike" kern="1200" cap="none" spc="0" normalizeH="0" baseline="0" noProof="0" dirty="0">
                <a:ln>
                  <a:noFill/>
                </a:ln>
                <a:solidFill>
                  <a:srgbClr val="000099"/>
                </a:solidFill>
                <a:effectLst/>
                <a:uLnTx/>
                <a:uFillTx/>
                <a:latin typeface="+mn-ea"/>
                <a:ea typeface="+mn-ea"/>
                <a:cs typeface="+mn-cs"/>
              </a:rPr>
              <a:t>"</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负载</a:t>
            </a:r>
            <a:r>
              <a:rPr kumimoji="0" lang="en-US" altLang="ja-JP"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超过了服务能力</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 </a:t>
            </a:r>
            <a:r>
              <a:rPr kumimoji="0" lang="zh-CN" altLang="en-US" sz="2400" b="0" i="0" u="none" strike="noStrike" kern="1200" cap="none" spc="0" normalizeH="0" baseline="0" noProof="0" dirty="0">
                <a:ln>
                  <a:noFill/>
                </a:ln>
                <a:solidFill>
                  <a:srgbClr val="000099"/>
                </a:solidFill>
                <a:effectLst/>
                <a:uLnTx/>
                <a:uFillTx/>
                <a:latin typeface="+mn-ea"/>
                <a:ea typeface="+mn-ea"/>
                <a:cs typeface="+mn-cs"/>
              </a:rPr>
              <a:t>平均时延无穷大</a:t>
            </a:r>
            <a:r>
              <a:rPr kumimoji="0" lang="en-US" altLang="zh-CN" sz="2400" b="0" i="0" u="none" strike="noStrike" kern="1200" cap="none" spc="0" normalizeH="0" baseline="0" noProof="0" dirty="0">
                <a:ln>
                  <a:noFill/>
                </a:ln>
                <a:solidFill>
                  <a:srgbClr val="000099"/>
                </a:solidFill>
                <a:effectLst/>
                <a:uLnTx/>
                <a:uFillTx/>
                <a:latin typeface="+mn-ea"/>
                <a:ea typeface="+mn-ea"/>
                <a:cs typeface="+mn-cs"/>
              </a:rPr>
              <a:t>!</a:t>
            </a:r>
          </a:p>
        </p:txBody>
      </p:sp>
      <p:sp>
        <p:nvSpPr>
          <p:cNvPr id="105478" name="Rectangle 61"/>
          <p:cNvSpPr>
            <a:spLocks noChangeArrowheads="1"/>
          </p:cNvSpPr>
          <p:nvPr/>
        </p:nvSpPr>
        <p:spPr bwMode="auto">
          <a:xfrm rot="16200000">
            <a:off x="5198047" y="2257997"/>
            <a:ext cx="2433638" cy="349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lang="zh-CN" altLang="en-US" sz="2000" dirty="0">
                <a:solidFill>
                  <a:srgbClr val="000099"/>
                </a:solidFill>
                <a:latin typeface="+mn-ea"/>
                <a:ea typeface="+mn-ea"/>
              </a:rPr>
              <a:t>平均队列时延</a:t>
            </a:r>
            <a:endParaRPr kumimoji="0" lang="en-US" altLang="zh-CN" sz="2000" b="0" i="0" u="none" strike="noStrike" kern="1200" cap="none" spc="0" normalizeH="0" baseline="0" noProof="0" dirty="0">
              <a:ln>
                <a:noFill/>
              </a:ln>
              <a:solidFill>
                <a:srgbClr val="000099"/>
              </a:solidFill>
              <a:effectLst/>
              <a:uLnTx/>
              <a:uFillTx/>
              <a:latin typeface="+mn-ea"/>
              <a:ea typeface="+mn-ea"/>
              <a:cs typeface="+mn-cs"/>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9893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La/R </a:t>
            </a:r>
            <a:r>
              <a:rPr kumimoji="0" lang="en-US" altLang="zh-CN" sz="1800" b="0" i="0"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0</a:t>
            </a:r>
          </a:p>
        </p:txBody>
      </p:sp>
      <p:sp>
        <p:nvSpPr>
          <p:cNvPr id="105482" name="Text Box 16"/>
          <p:cNvSpPr txBox="1">
            <a:spLocks noChangeArrowheads="1"/>
          </p:cNvSpPr>
          <p:nvPr/>
        </p:nvSpPr>
        <p:spPr bwMode="auto">
          <a:xfrm>
            <a:off x="10714624" y="5425560"/>
            <a:ext cx="1095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kumimoji="0" lang="en-US" altLang="zh-CN" sz="1800" b="0" i="1"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La/R </a:t>
            </a:r>
            <a:r>
              <a:rPr lang="en-US" altLang="zh-CN" sz="1800" dirty="0">
                <a:solidFill>
                  <a:srgbClr val="000099"/>
                </a:solidFill>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000099"/>
                </a:solidFill>
                <a:effectLst/>
                <a:uLnTx/>
                <a:uFillTx/>
                <a:latin typeface="Times New Roman" panose="02020603050405020304" pitchFamily="18" charset="0"/>
                <a:cs typeface="Times New Roman" panose="02020603050405020304" pitchFamily="18" charset="0"/>
              </a:rPr>
              <a: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4C4C4C"/>
              </a:solidFill>
              <a:effectLst/>
              <a:uLnTx/>
              <a:uFillTx/>
              <a:latin typeface="Comic Sans MS" panose="030F0702030302020204" pitchFamily="66" charset="0"/>
              <a:ea typeface="MS PGothic" panose="020B0600070205080204" pitchFamily="34" charset="-128"/>
              <a:cs typeface="+mn-cs"/>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88911"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1364458C-0E69-406B-B1EE-C9C40E708E68}"/>
              </a:ext>
            </a:extLst>
          </p:cNvPr>
          <p:cNvSpPr txBox="1"/>
          <p:nvPr/>
        </p:nvSpPr>
        <p:spPr>
          <a:xfrm>
            <a:off x="2484116" y="3213437"/>
            <a:ext cx="2531121" cy="400110"/>
          </a:xfrm>
          <a:prstGeom prst="rect">
            <a:avLst/>
          </a:prstGeom>
          <a:noFill/>
        </p:spPr>
        <p:txBody>
          <a:bodyPr wrap="square" rtlCol="0">
            <a:spAutoFit/>
          </a:bodyPr>
          <a:lstStyle/>
          <a:p>
            <a:r>
              <a:rPr lang="zh-CN" altLang="en-US" sz="2000" dirty="0">
                <a:solidFill>
                  <a:srgbClr val="0000FF"/>
                </a:solidFill>
              </a:rPr>
              <a:t>每秒到达分组的个数</a:t>
            </a:r>
          </a:p>
        </p:txBody>
      </p:sp>
      <p:sp>
        <p:nvSpPr>
          <p:cNvPr id="2" name="矩形 1">
            <a:extLst>
              <a:ext uri="{FF2B5EF4-FFF2-40B4-BE49-F238E27FC236}">
                <a16:creationId xmlns:a16="http://schemas.microsoft.com/office/drawing/2014/main" id="{AFBF2636-B820-49AE-9C47-A5720153E2BE}"/>
              </a:ext>
            </a:extLst>
          </p:cNvPr>
          <p:cNvSpPr/>
          <p:nvPr/>
        </p:nvSpPr>
        <p:spPr>
          <a:xfrm>
            <a:off x="5703852" y="3707740"/>
            <a:ext cx="1176925" cy="369332"/>
          </a:xfrm>
          <a:prstGeom prst="rect">
            <a:avLst/>
          </a:prstGeom>
        </p:spPr>
        <p:txBody>
          <a:bodyPr wrap="none">
            <a:spAutoFit/>
          </a:bodyPr>
          <a:lstStyle/>
          <a:p>
            <a:r>
              <a:rPr lang="zh-CN" altLang="en-US" dirty="0">
                <a:solidFill>
                  <a:srgbClr val="000099"/>
                </a:solidFill>
                <a:latin typeface="+mn-ea"/>
              </a:rPr>
              <a:t>通行密度 </a:t>
            </a:r>
            <a:endParaRPr lang="zh-CN" altLang="en-US" dirty="0"/>
          </a:p>
        </p:txBody>
      </p:sp>
      <p:sp>
        <p:nvSpPr>
          <p:cNvPr id="19" name="Footer Placeholder 2">
            <a:extLst>
              <a:ext uri="{FF2B5EF4-FFF2-40B4-BE49-F238E27FC236}">
                <a16:creationId xmlns:a16="http://schemas.microsoft.com/office/drawing/2014/main" id="{AD8444D0-F6B7-496D-88ED-AB399A5C534D}"/>
              </a:ext>
            </a:extLst>
          </p:cNvPr>
          <p:cNvSpPr>
            <a:spLocks noGrp="1"/>
          </p:cNvSpPr>
          <p:nvPr>
            <p:ph type="ftr" sz="quarter" idx="11"/>
          </p:nvPr>
        </p:nvSpPr>
        <p:spPr>
          <a:xfrm>
            <a:off x="9615988"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15583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丢包是怎样的</a:t>
            </a:r>
            <a:r>
              <a:rPr lang="en-US" altLang="ja-JP" dirty="0">
                <a:latin typeface="+mn-ea"/>
                <a:ea typeface="+mn-ea"/>
              </a:rPr>
              <a:t>?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提供从源到目的的端到端路径形成对</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sp>
        <p:nvSpPr>
          <p:cNvPr id="83246" name="Text Box 302"/>
          <p:cNvSpPr txBox="1">
            <a:spLocks noChangeArrowheads="1"/>
          </p:cNvSpPr>
          <p:nvPr/>
        </p:nvSpPr>
        <p:spPr bwMode="auto">
          <a:xfrm>
            <a:off x="4084469" y="5599113"/>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sp>
        <p:nvSpPr>
          <p:cNvPr id="83248" name="Text Box 304"/>
          <p:cNvSpPr txBox="1">
            <a:spLocks noChangeArrowheads="1"/>
          </p:cNvSpPr>
          <p:nvPr/>
        </p:nvSpPr>
        <p:spPr bwMode="auto">
          <a:xfrm>
            <a:off x="4804549" y="4869160"/>
            <a:ext cx="7873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FF0000"/>
                </a:solidFill>
                <a:latin typeface="Comic Sans MS" panose="030F0702030302020204" pitchFamily="66" charset="0"/>
              </a:rPr>
              <a:t>3</a:t>
            </a:r>
            <a:r>
              <a:rPr lang="zh-CN" altLang="en-US" sz="1800" dirty="0">
                <a:solidFill>
                  <a:srgbClr val="FF0000"/>
                </a:solidFill>
                <a:latin typeface="Comic Sans MS" panose="030F0702030302020204" pitchFamily="66" charset="0"/>
              </a:rPr>
              <a:t>侦测</a:t>
            </a:r>
            <a:endParaRPr lang="en-US" altLang="zh-CN" sz="1800" dirty="0">
              <a:solidFill>
                <a:srgbClr val="FF0000"/>
              </a:solidFill>
              <a:latin typeface="Comic Sans MS" panose="030F0702030302020204" pitchFamily="66" charset="0"/>
            </a:endParaRP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2" name="矩形 1">
            <a:extLst>
              <a:ext uri="{FF2B5EF4-FFF2-40B4-BE49-F238E27FC236}">
                <a16:creationId xmlns:a16="http://schemas.microsoft.com/office/drawing/2014/main" id="{7451EE6F-2CEA-47A2-92C3-96C2653A16F3}"/>
              </a:ext>
            </a:extLst>
          </p:cNvPr>
          <p:cNvSpPr/>
          <p:nvPr/>
        </p:nvSpPr>
        <p:spPr>
          <a:xfrm>
            <a:off x="9361136" y="5343756"/>
            <a:ext cx="2131811" cy="369332"/>
          </a:xfrm>
          <a:prstGeom prst="rect">
            <a:avLst/>
          </a:prstGeom>
        </p:spPr>
        <p:txBody>
          <a:bodyPr wrap="square">
            <a:spAutoFit/>
          </a:bodyPr>
          <a:lstStyle/>
          <a:p>
            <a:r>
              <a:rPr lang="zh-CN" altLang="en-US" dirty="0">
                <a:solidFill>
                  <a:srgbClr val="0000FF"/>
                </a:solidFill>
              </a:rPr>
              <a:t>使用</a:t>
            </a:r>
            <a:r>
              <a:rPr lang="en-US" altLang="zh-CN" dirty="0">
                <a:solidFill>
                  <a:srgbClr val="0000FF"/>
                </a:solidFill>
              </a:rPr>
              <a:t>ICMP</a:t>
            </a:r>
            <a:r>
              <a:rPr lang="zh-CN" altLang="en-US" dirty="0">
                <a:solidFill>
                  <a:srgbClr val="0000FF"/>
                </a:solidFill>
              </a:rPr>
              <a:t>协议</a:t>
            </a:r>
            <a:endParaRPr lang="en-US" altLang="zh-CN" dirty="0">
              <a:solidFill>
                <a:srgbClr val="0000FF"/>
              </a:solidFill>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CC0000"/>
                </a:solidFill>
                <a:latin typeface="MS PGothic" panose="020B0600070205080204" pitchFamily="34" charset="-128"/>
              </a:rPr>
              <a:t>表示无响应</a:t>
            </a:r>
            <a:r>
              <a:rPr lang="en-US" altLang="zh-CN" sz="2000" dirty="0">
                <a:solidFill>
                  <a:srgbClr val="CC0000"/>
                </a:solidFill>
                <a:latin typeface="MS PGothic" panose="020B0600070205080204" pitchFamily="34" charset="-128"/>
              </a:rPr>
              <a:t>(</a:t>
            </a:r>
            <a:r>
              <a:rPr lang="zh-CN" altLang="en-US" sz="2000" dirty="0">
                <a:solidFill>
                  <a:srgbClr val="CC0000"/>
                </a:solidFill>
                <a:latin typeface="MS PGothic" panose="020B0600070205080204" pitchFamily="34" charset="-128"/>
              </a:rPr>
              <a:t>探测丢失</a:t>
            </a:r>
            <a:r>
              <a:rPr lang="en-US" altLang="zh-CN" sz="2000" dirty="0">
                <a:solidFill>
                  <a:srgbClr val="CC0000"/>
                </a:solidFill>
                <a:latin typeface="MS PGothic" panose="020B0600070205080204" pitchFamily="34" charset="-128"/>
              </a:rPr>
              <a:t>, </a:t>
            </a:r>
            <a:r>
              <a:rPr lang="zh-CN" altLang="en-US" sz="2000" dirty="0">
                <a:solidFill>
                  <a:srgbClr val="CC0000"/>
                </a:solidFill>
                <a:latin typeface="MS PGothic" panose="020B0600070205080204" pitchFamily="34" charset="-128"/>
              </a:rPr>
              <a:t>路由器无回复</a:t>
            </a:r>
            <a:r>
              <a:rPr lang="en-US" altLang="zh-CN" sz="2000" dirty="0">
                <a:solidFill>
                  <a:srgbClr val="CC0000"/>
                </a:solidFill>
                <a:latin typeface="MS PGothic" panose="020B0600070205080204" pitchFamily="34" charset="-128"/>
              </a:rPr>
              <a:t>)</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CC0000"/>
                </a:solidFill>
              </a:rPr>
              <a:t>跨洋链路</a:t>
            </a:r>
            <a:endParaRPr lang="en-US" altLang="zh-CN" sz="2000" dirty="0">
              <a:solidFill>
                <a:srgbClr val="CC0000"/>
              </a:solidFill>
            </a:endParaRP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分组丢失</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t>
            </a:r>
            <a:r>
              <a:rPr lang="zh-CN" altLang="en-US" dirty="0">
                <a:latin typeface="+mn-ea"/>
                <a:ea typeface="+mn-ea"/>
              </a:rPr>
              <a:t>亦称</a:t>
            </a:r>
            <a:r>
              <a:rPr lang="en-US" altLang="zh-CN" dirty="0">
                <a:latin typeface="+mn-ea"/>
                <a:ea typeface="+mn-ea"/>
              </a:rPr>
              <a:t>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Text Box 329"/>
          <p:cNvSpPr txBox="1">
            <a:spLocks noChangeArrowheads="1"/>
          </p:cNvSpPr>
          <p:nvPr/>
        </p:nvSpPr>
        <p:spPr bwMode="auto">
          <a:xfrm>
            <a:off x="7113262" y="5048250"/>
            <a:ext cx="1557991"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 </a:t>
            </a:r>
            <a:r>
              <a:rPr lang="en-US" altLang="zh-CN" sz="2000" dirty="0" err="1">
                <a:solidFill>
                  <a:srgbClr val="000099"/>
                </a:solidFill>
                <a:latin typeface="+mn-ea"/>
                <a:ea typeface="+mn-ea"/>
              </a:rPr>
              <a:t>R</a:t>
            </a:r>
            <a:r>
              <a:rPr lang="en-US" altLang="zh-CN" sz="2800" baseline="-25000" dirty="0" err="1">
                <a:solidFill>
                  <a:srgbClr val="000099"/>
                </a:solidFill>
                <a:latin typeface="+mn-ea"/>
                <a:ea typeface="+mn-ea"/>
              </a:rPr>
              <a:t>c</a:t>
            </a:r>
            <a:r>
              <a:rPr lang="en-US" altLang="zh-CN" sz="2000" baseline="-25000" dirty="0">
                <a:solidFill>
                  <a:srgbClr val="000099"/>
                </a:solidFill>
                <a:latin typeface="+mn-ea"/>
                <a:ea typeface="+mn-ea"/>
              </a:rPr>
              <a:t> </a:t>
            </a:r>
            <a:r>
              <a:rPr lang="en-US" altLang="zh-CN" sz="2000" dirty="0">
                <a:solidFill>
                  <a:srgbClr val="000099"/>
                </a:solidFill>
                <a:latin typeface="+mn-ea"/>
                <a:ea typeface="+mn-ea"/>
              </a:rPr>
              <a:t>bits/sec</a:t>
            </a:r>
          </a:p>
        </p:txBody>
      </p:sp>
      <p:sp>
        <p:nvSpPr>
          <p:cNvPr id="113672" name="Text Box 328"/>
          <p:cNvSpPr txBox="1">
            <a:spLocks noChangeArrowheads="1"/>
          </p:cNvSpPr>
          <p:nvPr/>
        </p:nvSpPr>
        <p:spPr bwMode="auto">
          <a:xfrm>
            <a:off x="4327782" y="5040313"/>
            <a:ext cx="1391728"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R</a:t>
            </a:r>
            <a:r>
              <a:rPr lang="en-US" altLang="zh-CN" sz="2800" baseline="-25000" dirty="0">
                <a:solidFill>
                  <a:srgbClr val="000099"/>
                </a:solidFill>
                <a:latin typeface="+mn-ea"/>
                <a:ea typeface="+mn-ea"/>
              </a:rPr>
              <a:t>s</a:t>
            </a:r>
            <a:r>
              <a:rPr lang="en-US" altLang="zh-CN" sz="2000" baseline="-25000" dirty="0">
                <a:solidFill>
                  <a:srgbClr val="000099"/>
                </a:solidFill>
                <a:latin typeface="+mn-ea"/>
                <a:ea typeface="+mn-ea"/>
              </a:rPr>
              <a:t> </a:t>
            </a:r>
            <a:r>
              <a:rPr lang="zh-CN" altLang="en-US" sz="2000" dirty="0">
                <a:solidFill>
                  <a:srgbClr val="000099"/>
                </a:solidFill>
                <a:latin typeface="+mn-ea"/>
                <a:ea typeface="+mn-ea"/>
              </a:rPr>
              <a:t>比特</a:t>
            </a:r>
            <a:r>
              <a:rPr lang="en-US" altLang="zh-CN" sz="2000" dirty="0">
                <a:solidFill>
                  <a:srgbClr val="000099"/>
                </a:solidFill>
                <a:latin typeface="+mn-ea"/>
                <a:ea typeface="+mn-ea"/>
              </a:rPr>
              <a:t>/</a:t>
            </a:r>
            <a:r>
              <a:rPr lang="zh-CN" altLang="en-US" sz="2000" dirty="0">
                <a:solidFill>
                  <a:srgbClr val="000099"/>
                </a:solidFill>
                <a:latin typeface="+mn-ea"/>
                <a:ea typeface="+mn-ea"/>
              </a:rPr>
              <a:t>秒</a:t>
            </a:r>
            <a:endParaRPr lang="en-US" altLang="zh-CN" sz="2000" dirty="0">
              <a:solidFill>
                <a:srgbClr val="000099"/>
              </a:solidFill>
              <a:latin typeface="+mn-ea"/>
              <a:ea typeface="+mn-ea"/>
            </a:endParaRPr>
          </a:p>
        </p:txBody>
      </p:sp>
      <p:sp>
        <p:nvSpPr>
          <p:cNvPr id="113671" name="Text Box 325"/>
          <p:cNvSpPr txBox="1">
            <a:spLocks noChangeArrowheads="1"/>
          </p:cNvSpPr>
          <p:nvPr/>
        </p:nvSpPr>
        <p:spPr bwMode="auto">
          <a:xfrm>
            <a:off x="1696241" y="5043489"/>
            <a:ext cx="2209716" cy="894467"/>
          </a:xfrm>
          <a:prstGeom prst="rect">
            <a:avLst/>
          </a:prstGeom>
          <a:noFill/>
          <a:ln>
            <a:noFill/>
          </a:ln>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服务端</a:t>
            </a:r>
            <a:r>
              <a:rPr lang="en-US" altLang="zh-CN" sz="2000" dirty="0">
                <a:solidFill>
                  <a:srgbClr val="000099"/>
                </a:solidFill>
                <a:latin typeface="+mn-ea"/>
                <a:ea typeface="+mn-ea"/>
              </a:rPr>
              <a:t>, </a:t>
            </a:r>
            <a:r>
              <a:rPr lang="zh-CN" altLang="en-US" sz="2000" dirty="0">
                <a:solidFill>
                  <a:srgbClr val="000099"/>
                </a:solidFill>
                <a:latin typeface="+mn-ea"/>
                <a:ea typeface="+mn-ea"/>
              </a:rPr>
              <a:t>需要将</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F </a:t>
            </a:r>
            <a:r>
              <a:rPr lang="zh-CN" altLang="en-US" sz="2000" dirty="0">
                <a:solidFill>
                  <a:srgbClr val="000099"/>
                </a:solidFill>
                <a:latin typeface="+mn-ea"/>
                <a:ea typeface="+mn-ea"/>
              </a:rPr>
              <a:t>比特长度的文件</a:t>
            </a:r>
            <a:r>
              <a:rPr lang="en-US" altLang="zh-CN" sz="2000" dirty="0">
                <a:solidFill>
                  <a:srgbClr val="000099"/>
                </a:solidFill>
                <a:latin typeface="+mn-ea"/>
                <a:ea typeface="+mn-ea"/>
              </a:rPr>
              <a:t> </a:t>
            </a:r>
          </a:p>
          <a:p>
            <a:pPr algn="ctr">
              <a:lnSpc>
                <a:spcPct val="85000"/>
              </a:lnSpc>
            </a:pPr>
            <a:r>
              <a:rPr lang="zh-CN" altLang="en-US" sz="2000" dirty="0">
                <a:solidFill>
                  <a:srgbClr val="000099"/>
                </a:solidFill>
                <a:latin typeface="+mn-ea"/>
                <a:ea typeface="+mn-ea"/>
              </a:rPr>
              <a:t>发送到客户端</a:t>
            </a:r>
            <a:endParaRPr lang="en-US" altLang="zh-CN" sz="2000" dirty="0">
              <a:solidFill>
                <a:srgbClr val="000099"/>
              </a:solidFill>
              <a:latin typeface="+mn-ea"/>
              <a:ea typeface="+mn-ea"/>
            </a:endParaRPr>
          </a:p>
        </p:txBody>
      </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6789260"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18513" cy="2654300"/>
            <a:chOff x="258" y="1214"/>
            <a:chExt cx="5303"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购票</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托运</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登机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起飞</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投诉</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提取</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下机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降落</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13" name="Text Box 32"/>
            <p:cNvSpPr txBox="1">
              <a:spLocks noChangeArrowheads="1"/>
            </p:cNvSpPr>
            <p:nvPr/>
          </p:nvSpPr>
          <p:spPr bwMode="auto">
            <a:xfrm>
              <a:off x="4762" y="1588"/>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票务</a:t>
              </a:r>
              <a:endParaRPr lang="en-US" altLang="zh-CN" sz="1200" dirty="0">
                <a:solidFill>
                  <a:srgbClr val="0000FF"/>
                </a:solidFill>
                <a:latin typeface="+mn-ea"/>
                <a:ea typeface="+mn-ea"/>
              </a:endParaRPr>
            </a:p>
          </p:txBody>
        </p:sp>
        <p:sp>
          <p:nvSpPr>
            <p:cNvPr id="122914" name="Text Box 33"/>
            <p:cNvSpPr txBox="1">
              <a:spLocks noChangeArrowheads="1"/>
            </p:cNvSpPr>
            <p:nvPr/>
          </p:nvSpPr>
          <p:spPr bwMode="auto">
            <a:xfrm>
              <a:off x="4756" y="1801"/>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行李服务</a:t>
              </a:r>
              <a:endParaRPr lang="en-US" altLang="zh-CN" sz="1200" dirty="0">
                <a:solidFill>
                  <a:srgbClr val="0000FF"/>
                </a:solidFill>
                <a:latin typeface="+mn-ea"/>
                <a:ea typeface="+mn-ea"/>
              </a:endParaRPr>
            </a:p>
          </p:txBody>
        </p:sp>
        <p:sp>
          <p:nvSpPr>
            <p:cNvPr id="122915" name="Text Box 34"/>
            <p:cNvSpPr txBox="1">
              <a:spLocks noChangeArrowheads="1"/>
            </p:cNvSpPr>
            <p:nvPr/>
          </p:nvSpPr>
          <p:spPr bwMode="auto">
            <a:xfrm>
              <a:off x="4762" y="2013"/>
              <a:ext cx="4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出入口</a:t>
              </a:r>
              <a:endParaRPr lang="en-US" altLang="zh-CN" sz="1200" dirty="0">
                <a:solidFill>
                  <a:srgbClr val="0000FF"/>
                </a:solidFill>
                <a:latin typeface="+mn-ea"/>
                <a:ea typeface="+mn-ea"/>
              </a:endParaRPr>
            </a:p>
          </p:txBody>
        </p:sp>
        <p:sp>
          <p:nvSpPr>
            <p:cNvPr id="122916" name="Text Box 35"/>
            <p:cNvSpPr txBox="1">
              <a:spLocks noChangeArrowheads="1"/>
            </p:cNvSpPr>
            <p:nvPr/>
          </p:nvSpPr>
          <p:spPr bwMode="auto">
            <a:xfrm>
              <a:off x="4769" y="2225"/>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起降</a:t>
              </a:r>
              <a:endParaRPr lang="en-US" altLang="zh-CN" sz="1200" dirty="0">
                <a:solidFill>
                  <a:srgbClr val="0000FF"/>
                </a:solidFill>
                <a:latin typeface="+mn-ea"/>
                <a:ea typeface="+mn-ea"/>
              </a:endParaRPr>
            </a:p>
          </p:txBody>
        </p:sp>
        <p:sp>
          <p:nvSpPr>
            <p:cNvPr id="122917" name="Text Box 36"/>
            <p:cNvSpPr txBox="1">
              <a:spLocks noChangeArrowheads="1"/>
            </p:cNvSpPr>
            <p:nvPr/>
          </p:nvSpPr>
          <p:spPr bwMode="auto">
            <a:xfrm>
              <a:off x="4727" y="2444"/>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飞行路线</a:t>
              </a:r>
              <a:endParaRPr lang="en-US" altLang="zh-CN" sz="1200" dirty="0">
                <a:solidFill>
                  <a:srgbClr val="0000FF"/>
                </a:solidFill>
                <a:latin typeface="+mn-ea"/>
                <a:ea typeface="+mn-ea"/>
              </a:endParaRP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0000FF"/>
              </a:solidFill>
              <a:latin typeface="+mn-ea"/>
              <a:ea typeface="+mn-ea"/>
            </a:endParaRPr>
          </a:p>
        </p:txBody>
      </p:sp>
      <p:sp>
        <p:nvSpPr>
          <p:cNvPr id="126983" name="Text Box 7"/>
          <p:cNvSpPr txBox="1">
            <a:spLocks noChangeArrowheads="1"/>
          </p:cNvSpPr>
          <p:nvPr/>
        </p:nvSpPr>
        <p:spPr bwMode="auto">
          <a:xfrm>
            <a:off x="8355053" y="1920875"/>
            <a:ext cx="110799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r>
              <a:rPr lang="zh-CN" altLang="en-US" dirty="0">
                <a:solidFill>
                  <a:srgbClr val="0000FF"/>
                </a:solidFill>
                <a:latin typeface="+mn-ea"/>
              </a:rPr>
              <a:t>层</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r>
              <a:rPr lang="zh-CN" altLang="en-US" dirty="0">
                <a:solidFill>
                  <a:srgbClr val="0000FF"/>
                </a:solidFill>
                <a:latin typeface="+mn-ea"/>
              </a:rPr>
              <a:t>层</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丢弃了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如果需要的话这些服务程序必须自己实现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mn-ea"/>
                <a:ea typeface="+mn-ea"/>
              </a:rPr>
              <a:t>应用层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表示层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会话层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传输层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网络层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链路层</a:t>
            </a:r>
            <a:endParaRPr lang="en-US" altLang="zh-CN" dirty="0">
              <a:solidFill>
                <a:srgbClr val="0000FF"/>
              </a:solidFill>
              <a:latin typeface="+mn-ea"/>
              <a:ea typeface="+mn-ea"/>
            </a:endParaRPr>
          </a:p>
          <a:p>
            <a:pPr algn="ctr">
              <a:lnSpc>
                <a:spcPct val="70000"/>
              </a:lnSpc>
            </a:pPr>
            <a:endParaRPr lang="en-US" altLang="zh-CN" dirty="0">
              <a:solidFill>
                <a:srgbClr val="0000FF"/>
              </a:solidFill>
              <a:latin typeface="+mn-ea"/>
              <a:ea typeface="+mn-ea"/>
            </a:endParaRPr>
          </a:p>
          <a:p>
            <a:pPr algn="ctr">
              <a:lnSpc>
                <a:spcPct val="70000"/>
              </a:lnSpc>
            </a:pPr>
            <a:r>
              <a:rPr lang="zh-CN" altLang="en-US" dirty="0">
                <a:solidFill>
                  <a:srgbClr val="0000FF"/>
                </a:solidFill>
                <a:latin typeface="+mn-ea"/>
                <a:ea typeface="+mn-ea"/>
              </a:rPr>
              <a:t>物理层</a:t>
            </a:r>
            <a:endParaRPr lang="en-US" altLang="zh-CN" dirty="0">
              <a:solidFill>
                <a:srgbClr val="0000FF"/>
              </a:solidFill>
              <a:latin typeface="+mn-ea"/>
              <a:ea typeface="+mn-ea"/>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r>
                <a:rPr lang="zh-CN" altLang="en-US" sz="1800" dirty="0">
                  <a:solidFill>
                    <a:srgbClr val="0000FF"/>
                  </a:solidFill>
                  <a:latin typeface="+mn-ea"/>
                </a:rPr>
                <a:t>层</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r>
                <a:rPr lang="zh-CN" altLang="en-US" sz="1800" dirty="0">
                  <a:solidFill>
                    <a:srgbClr val="0000FF"/>
                  </a:solidFill>
                  <a:latin typeface="+mn-ea"/>
                </a:rPr>
                <a:t>层</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上传消息到选中的站点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即时通信</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9362</TotalTime>
  <Words>7055</Words>
  <Application>Microsoft Office PowerPoint</Application>
  <PresentationFormat>宽屏</PresentationFormat>
  <Paragraphs>1643</Paragraphs>
  <Slides>85</Slides>
  <Notes>75</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MS PGothic</vt:lpstr>
      <vt:lpstr>MS PGothic</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队列延时 (回望)</vt:lpstr>
      <vt:lpstr>"真实的" 互联网时延与路径</vt:lpstr>
      <vt:lpstr>"真实的" 互联网时延, 路径</vt:lpstr>
      <vt:lpstr>"真实的"互联网时延, 路径</vt:lpstr>
      <vt:lpstr>分组丢失</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648</cp:revision>
  <dcterms:created xsi:type="dcterms:W3CDTF">2015-05-07T17:29:00Z</dcterms:created>
  <dcterms:modified xsi:type="dcterms:W3CDTF">2020-03-16T08:39:10Z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